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31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 Jones (Ysgol Gymunedol Talybont)" userId="c42283e6-b4d8-4452-a1b1-08e51d182ddc" providerId="ADAL" clId="{13C60A85-DE21-44EF-A9DF-E78CE26B1BF9}"/>
    <pc:docChg chg="modSld">
      <pc:chgData name="C Jones (Ysgol Gymunedol Talybont)" userId="c42283e6-b4d8-4452-a1b1-08e51d182ddc" providerId="ADAL" clId="{13C60A85-DE21-44EF-A9DF-E78CE26B1BF9}" dt="2025-09-23T13:05:38.209" v="19" actId="20577"/>
      <pc:docMkLst>
        <pc:docMk/>
      </pc:docMkLst>
      <pc:sldChg chg="modSp mod">
        <pc:chgData name="C Jones (Ysgol Gymunedol Talybont)" userId="c42283e6-b4d8-4452-a1b1-08e51d182ddc" providerId="ADAL" clId="{13C60A85-DE21-44EF-A9DF-E78CE26B1BF9}" dt="2025-09-23T13:05:04.565" v="0" actId="20577"/>
        <pc:sldMkLst>
          <pc:docMk/>
          <pc:sldMk cId="4002351510" sldId="256"/>
        </pc:sldMkLst>
        <pc:graphicFrameChg chg="modGraphic">
          <ac:chgData name="C Jones (Ysgol Gymunedol Talybont)" userId="c42283e6-b4d8-4452-a1b1-08e51d182ddc" providerId="ADAL" clId="{13C60A85-DE21-44EF-A9DF-E78CE26B1BF9}" dt="2025-09-23T13:05:04.565" v="0" actId="20577"/>
          <ac:graphicFrameMkLst>
            <pc:docMk/>
            <pc:sldMk cId="4002351510" sldId="256"/>
            <ac:graphicFrameMk id="4" creationId="{9AB03664-35D8-D138-5362-6357FBAF00E9}"/>
          </ac:graphicFrameMkLst>
        </pc:graphicFrameChg>
      </pc:sldChg>
      <pc:sldChg chg="modSp mod">
        <pc:chgData name="C Jones (Ysgol Gymunedol Talybont)" userId="c42283e6-b4d8-4452-a1b1-08e51d182ddc" providerId="ADAL" clId="{13C60A85-DE21-44EF-A9DF-E78CE26B1BF9}" dt="2025-09-23T13:05:38.209" v="19" actId="20577"/>
        <pc:sldMkLst>
          <pc:docMk/>
          <pc:sldMk cId="573147203" sldId="257"/>
        </pc:sldMkLst>
        <pc:graphicFrameChg chg="modGraphic">
          <ac:chgData name="C Jones (Ysgol Gymunedol Talybont)" userId="c42283e6-b4d8-4452-a1b1-08e51d182ddc" providerId="ADAL" clId="{13C60A85-DE21-44EF-A9DF-E78CE26B1BF9}" dt="2025-09-23T13:05:38.209" v="19" actId="20577"/>
          <ac:graphicFrameMkLst>
            <pc:docMk/>
            <pc:sldMk cId="573147203" sldId="257"/>
            <ac:graphicFrameMk id="4" creationId="{E3E91DE4-30B6-978E-425A-E6ED89F88444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D18D-4BDA-4E3A-A863-BE00F0F517C3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A8BD-54A7-42B6-84E6-235FA9F7E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5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D18D-4BDA-4E3A-A863-BE00F0F517C3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A8BD-54A7-42B6-84E6-235FA9F7E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182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D18D-4BDA-4E3A-A863-BE00F0F517C3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A8BD-54A7-42B6-84E6-235FA9F7E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91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D18D-4BDA-4E3A-A863-BE00F0F517C3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A8BD-54A7-42B6-84E6-235FA9F7E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8996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D18D-4BDA-4E3A-A863-BE00F0F517C3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A8BD-54A7-42B6-84E6-235FA9F7E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020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D18D-4BDA-4E3A-A863-BE00F0F517C3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A8BD-54A7-42B6-84E6-235FA9F7E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571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D18D-4BDA-4E3A-A863-BE00F0F517C3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A8BD-54A7-42B6-84E6-235FA9F7E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731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D18D-4BDA-4E3A-A863-BE00F0F517C3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A8BD-54A7-42B6-84E6-235FA9F7E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859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D18D-4BDA-4E3A-A863-BE00F0F517C3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A8BD-54A7-42B6-84E6-235FA9F7E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928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D18D-4BDA-4E3A-A863-BE00F0F517C3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A8BD-54A7-42B6-84E6-235FA9F7E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691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D18D-4BDA-4E3A-A863-BE00F0F517C3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A8BD-54A7-42B6-84E6-235FA9F7E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7838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90D18D-4BDA-4E3A-A863-BE00F0F517C3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ACA8BD-54A7-42B6-84E6-235FA9F7E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8451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AB03664-35D8-D138-5362-6357FBAF00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113476"/>
              </p:ext>
            </p:extLst>
          </p:nvPr>
        </p:nvGraphicFramePr>
        <p:xfrm>
          <a:off x="434903" y="1746987"/>
          <a:ext cx="6201230" cy="6601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417">
                  <a:extLst>
                    <a:ext uri="{9D8B030D-6E8A-4147-A177-3AD203B41FA5}">
                      <a16:colId xmlns:a16="http://schemas.microsoft.com/office/drawing/2014/main" val="3600271648"/>
                    </a:ext>
                  </a:extLst>
                </a:gridCol>
                <a:gridCol w="983541">
                  <a:extLst>
                    <a:ext uri="{9D8B030D-6E8A-4147-A177-3AD203B41FA5}">
                      <a16:colId xmlns:a16="http://schemas.microsoft.com/office/drawing/2014/main" val="221282762"/>
                    </a:ext>
                  </a:extLst>
                </a:gridCol>
                <a:gridCol w="928914">
                  <a:extLst>
                    <a:ext uri="{9D8B030D-6E8A-4147-A177-3AD203B41FA5}">
                      <a16:colId xmlns:a16="http://schemas.microsoft.com/office/drawing/2014/main" val="207884616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4138800252"/>
                    </a:ext>
                  </a:extLst>
                </a:gridCol>
                <a:gridCol w="957943">
                  <a:extLst>
                    <a:ext uri="{9D8B030D-6E8A-4147-A177-3AD203B41FA5}">
                      <a16:colId xmlns:a16="http://schemas.microsoft.com/office/drawing/2014/main" val="2828098578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100973089"/>
                    </a:ext>
                  </a:extLst>
                </a:gridCol>
                <a:gridCol w="883558">
                  <a:extLst>
                    <a:ext uri="{9D8B030D-6E8A-4147-A177-3AD203B41FA5}">
                      <a16:colId xmlns:a16="http://schemas.microsoft.com/office/drawing/2014/main" val="361110676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err="1">
                          <a:solidFill>
                            <a:schemeClr val="tx1"/>
                          </a:solidFill>
                          <a:latin typeface="+mj-lt"/>
                        </a:rPr>
                        <a:t>Llun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+mj-lt"/>
                        </a:rPr>
                        <a:t> / Monday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+mj-lt"/>
                        </a:rPr>
                        <a:t>Mawrth / Tuesday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+mj-lt"/>
                        </a:rPr>
                        <a:t>Mercher / Wednesday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err="1">
                          <a:solidFill>
                            <a:schemeClr val="tx1"/>
                          </a:solidFill>
                          <a:latin typeface="+mj-lt"/>
                        </a:rPr>
                        <a:t>Iau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+mj-lt"/>
                        </a:rPr>
                        <a:t> / Thursday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err="1">
                          <a:solidFill>
                            <a:schemeClr val="tx1"/>
                          </a:solidFill>
                          <a:latin typeface="+mj-lt"/>
                        </a:rPr>
                        <a:t>Gwener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+mj-lt"/>
                        </a:rPr>
                        <a:t> / Friday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+mj-lt"/>
                        </a:rPr>
                        <a:t>Sadwrn / Saturday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8674476"/>
                  </a:ext>
                </a:extLst>
              </a:tr>
              <a:tr h="363069">
                <a:tc rowSpan="2"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W1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Medi / Sept 1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3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4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5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6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8173956"/>
                  </a:ext>
                </a:extLst>
              </a:tr>
              <a:tr h="782548">
                <a:tc vMerge="1"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HMS</a:t>
                      </a:r>
                    </a:p>
                    <a:p>
                      <a:pPr algn="ctr"/>
                      <a:r>
                        <a:rPr lang="en-GB" sz="1100" dirty="0"/>
                        <a:t>Inset day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HMS</a:t>
                      </a:r>
                    </a:p>
                    <a:p>
                      <a:pPr algn="ctr"/>
                      <a:r>
                        <a:rPr lang="en-GB" sz="1100" dirty="0"/>
                        <a:t>Inset day</a:t>
                      </a:r>
                    </a:p>
                    <a:p>
                      <a:pPr algn="ctr"/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err="1"/>
                        <a:t>Diwrnod</a:t>
                      </a:r>
                      <a:r>
                        <a:rPr lang="en-GB" sz="1100" dirty="0"/>
                        <a:t> </a:t>
                      </a:r>
                      <a:r>
                        <a:rPr lang="en-GB" sz="1100" dirty="0" err="1"/>
                        <a:t>cyntaf</a:t>
                      </a:r>
                      <a:r>
                        <a:rPr lang="en-GB" sz="1100" dirty="0"/>
                        <a:t> y </a:t>
                      </a:r>
                      <a:r>
                        <a:rPr lang="en-GB" sz="1100" dirty="0" err="1"/>
                        <a:t>tymor</a:t>
                      </a:r>
                      <a:r>
                        <a:rPr lang="en-GB" sz="1100" dirty="0"/>
                        <a:t>.</a:t>
                      </a:r>
                    </a:p>
                    <a:p>
                      <a:pPr algn="ctr"/>
                      <a:r>
                        <a:rPr lang="en-GB" sz="1100" dirty="0"/>
                        <a:t>First day of term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Dim </a:t>
                      </a:r>
                      <a:r>
                        <a:rPr lang="en-GB" sz="1100" dirty="0" err="1"/>
                        <a:t>nofio</a:t>
                      </a:r>
                      <a:r>
                        <a:rPr lang="en-GB" sz="1100" dirty="0"/>
                        <a:t>/No swimming</a:t>
                      </a:r>
                    </a:p>
                    <a:p>
                      <a:pPr algn="ctr"/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5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5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770036"/>
                  </a:ext>
                </a:extLst>
              </a:tr>
              <a:tr h="310995">
                <a:tc rowSpan="2"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W2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8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9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10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11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/>
                        <a:t>12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/>
                        <a:t>13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768517"/>
                  </a:ext>
                </a:extLst>
              </a:tr>
              <a:tr h="782548">
                <a:tc vMerge="1"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err="1"/>
                        <a:t>Cyfarfod</a:t>
                      </a:r>
                      <a:r>
                        <a:rPr lang="en-GB" sz="1100" dirty="0"/>
                        <a:t> </a:t>
                      </a:r>
                      <a:r>
                        <a:rPr lang="en-GB" sz="1100" dirty="0" err="1"/>
                        <a:t>Blynyddol</a:t>
                      </a:r>
                      <a:r>
                        <a:rPr lang="en-GB" sz="1100" dirty="0"/>
                        <a:t> y </a:t>
                      </a:r>
                      <a:r>
                        <a:rPr lang="en-GB" sz="1100" dirty="0" err="1"/>
                        <a:t>CRhaA</a:t>
                      </a:r>
                      <a:r>
                        <a:rPr lang="en-GB" sz="1100" dirty="0"/>
                        <a:t> / PTA AGM 5pm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err="1"/>
                        <a:t>Nofio</a:t>
                      </a:r>
                      <a:r>
                        <a:rPr lang="en-GB" sz="1100" dirty="0"/>
                        <a:t> / Swimming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err="1">
                          <a:solidFill>
                            <a:schemeClr val="accent1"/>
                          </a:solidFill>
                        </a:rPr>
                        <a:t>Gêmau</a:t>
                      </a:r>
                      <a:r>
                        <a:rPr lang="en-GB" sz="1100" dirty="0">
                          <a:solidFill>
                            <a:schemeClr val="accent1"/>
                          </a:solidFill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accent1"/>
                          </a:solidFill>
                        </a:rPr>
                        <a:t>hoci</a:t>
                      </a:r>
                      <a:r>
                        <a:rPr lang="en-GB" sz="1100" dirty="0">
                          <a:solidFill>
                            <a:schemeClr val="accent1"/>
                          </a:solidFill>
                        </a:rPr>
                        <a:t>/Hockey matches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5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5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101534"/>
                  </a:ext>
                </a:extLst>
              </a:tr>
              <a:tr h="363069">
                <a:tc rowSpan="2"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W3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15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16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17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18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/>
                        <a:t>19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/>
                        <a:t>20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992640"/>
                  </a:ext>
                </a:extLst>
              </a:tr>
              <a:tr h="782548">
                <a:tc vMerge="1"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err="1"/>
                        <a:t>Nofio</a:t>
                      </a:r>
                      <a:r>
                        <a:rPr lang="en-GB" sz="1100" dirty="0"/>
                        <a:t> / Swimming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err="1">
                          <a:solidFill>
                            <a:schemeClr val="accent1"/>
                          </a:solidFill>
                        </a:rPr>
                        <a:t>Gêmau</a:t>
                      </a:r>
                      <a:r>
                        <a:rPr lang="en-GB" sz="1100" dirty="0">
                          <a:solidFill>
                            <a:schemeClr val="accent1"/>
                          </a:solidFill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accent1"/>
                          </a:solidFill>
                        </a:rPr>
                        <a:t>hoci</a:t>
                      </a:r>
                      <a:r>
                        <a:rPr lang="en-GB" sz="1100" dirty="0">
                          <a:solidFill>
                            <a:schemeClr val="accent1"/>
                          </a:solidFill>
                        </a:rPr>
                        <a:t>/Hockey matches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5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5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3994076"/>
                  </a:ext>
                </a:extLst>
              </a:tr>
              <a:tr h="310995">
                <a:tc rowSpan="2"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W4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22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23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24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/>
                        <a:t>25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/>
                        <a:t>26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/>
                        <a:t>27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3351495"/>
                  </a:ext>
                </a:extLst>
              </a:tr>
              <a:tr h="782548">
                <a:tc vMerge="1"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err="1"/>
                        <a:t>Diwrnod</a:t>
                      </a:r>
                      <a:r>
                        <a:rPr lang="en-GB" sz="1100" dirty="0"/>
                        <a:t> </a:t>
                      </a:r>
                      <a:r>
                        <a:rPr lang="en-GB" sz="1100" dirty="0" err="1"/>
                        <a:t>Pontio</a:t>
                      </a:r>
                      <a:r>
                        <a:rPr lang="en-GB" sz="1100" dirty="0"/>
                        <a:t> Bl.6 / Yr.6 Bridging Day -  Ysgol Penweddig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err="1">
                          <a:solidFill>
                            <a:schemeClr val="accent1"/>
                          </a:solidFill>
                        </a:rPr>
                        <a:t>Gêmau</a:t>
                      </a:r>
                      <a:r>
                        <a:rPr lang="en-GB" sz="1000" dirty="0">
                          <a:solidFill>
                            <a:schemeClr val="accent1"/>
                          </a:solidFill>
                        </a:rPr>
                        <a:t> </a:t>
                      </a:r>
                      <a:r>
                        <a:rPr lang="en-GB" sz="1000" dirty="0" err="1">
                          <a:solidFill>
                            <a:schemeClr val="accent1"/>
                          </a:solidFill>
                        </a:rPr>
                        <a:t>hoci</a:t>
                      </a:r>
                      <a:r>
                        <a:rPr lang="en-GB" sz="1000" dirty="0">
                          <a:solidFill>
                            <a:schemeClr val="accent1"/>
                          </a:solidFill>
                        </a:rPr>
                        <a:t>/Hockey matches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err="1">
                          <a:solidFill>
                            <a:srgbClr val="00B0F0"/>
                          </a:solidFill>
                        </a:rPr>
                        <a:t>Trawsgwlad</a:t>
                      </a:r>
                      <a:r>
                        <a:rPr lang="en-GB" sz="1000" dirty="0">
                          <a:solidFill>
                            <a:srgbClr val="00B0F0"/>
                          </a:solidFill>
                        </a:rPr>
                        <a:t> Bl.3-6 / Cross Country Yrs.3-6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5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5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271934"/>
                  </a:ext>
                </a:extLst>
              </a:tr>
              <a:tr h="328354">
                <a:tc rowSpan="2"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W5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29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30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Hydref / Oct 1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/>
                        <a:t>2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/>
                        <a:t>3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/>
                        <a:t>4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0454882"/>
                  </a:ext>
                </a:extLst>
              </a:tr>
              <a:tr h="782548">
                <a:tc vMerge="1"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Bore </a:t>
                      </a:r>
                      <a:r>
                        <a:rPr lang="en-GB" sz="1100" dirty="0" err="1"/>
                        <a:t>coffi</a:t>
                      </a:r>
                      <a:r>
                        <a:rPr lang="en-GB" sz="1100" dirty="0"/>
                        <a:t> / Coffee Morning</a:t>
                      </a:r>
                    </a:p>
                    <a:p>
                      <a:pPr algn="ctr"/>
                      <a:r>
                        <a:rPr lang="en-GB" sz="1100" dirty="0"/>
                        <a:t>Macmillan</a:t>
                      </a:r>
                    </a:p>
                    <a:p>
                      <a:pPr algn="ctr"/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err="1"/>
                        <a:t>Nofio</a:t>
                      </a:r>
                      <a:r>
                        <a:rPr lang="en-GB" sz="1100" dirty="0"/>
                        <a:t> / Swimming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err="1">
                          <a:solidFill>
                            <a:schemeClr val="accent1"/>
                          </a:solidFill>
                        </a:rPr>
                        <a:t>Gêmau</a:t>
                      </a:r>
                      <a:r>
                        <a:rPr lang="en-GB" sz="1100" dirty="0">
                          <a:solidFill>
                            <a:schemeClr val="accent1"/>
                          </a:solidFill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accent1"/>
                          </a:solidFill>
                        </a:rPr>
                        <a:t>hoci</a:t>
                      </a:r>
                      <a:r>
                        <a:rPr lang="en-GB" sz="1100" dirty="0">
                          <a:solidFill>
                            <a:schemeClr val="accent1"/>
                          </a:solidFill>
                        </a:rPr>
                        <a:t>/Hockey matches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5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5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251622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67D50ACE-A19F-522A-CDDF-BCD19C7CE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4" y="289560"/>
            <a:ext cx="6476093" cy="92031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CC9149F-879B-73E3-DE36-D1EEF0E4E000}"/>
              </a:ext>
            </a:extLst>
          </p:cNvPr>
          <p:cNvSpPr/>
          <p:nvPr/>
        </p:nvSpPr>
        <p:spPr>
          <a:xfrm>
            <a:off x="541421" y="1209876"/>
            <a:ext cx="5988194" cy="449271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Calendr</a:t>
            </a:r>
            <a:r>
              <a:rPr lang="en-GB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GB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Tymor</a:t>
            </a:r>
            <a:r>
              <a:rPr lang="en-GB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yr Hydref / Autmn Term Calendar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A01167-CD07-ACAD-AF86-3EBB2BEB81D5}"/>
              </a:ext>
            </a:extLst>
          </p:cNvPr>
          <p:cNvSpPr txBox="1"/>
          <p:nvPr/>
        </p:nvSpPr>
        <p:spPr>
          <a:xfrm>
            <a:off x="434903" y="8653561"/>
            <a:ext cx="63119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*</a:t>
            </a:r>
            <a:r>
              <a:rPr lang="en-GB" sz="1100" dirty="0" err="1"/>
              <a:t>Mae’n</a:t>
            </a:r>
            <a:r>
              <a:rPr lang="en-GB" sz="1100" dirty="0"/>
              <a:t> </a:t>
            </a:r>
            <a:r>
              <a:rPr lang="en-GB" sz="1100" dirty="0" err="1"/>
              <a:t>bosib</a:t>
            </a:r>
            <a:r>
              <a:rPr lang="en-GB" sz="1100" dirty="0"/>
              <a:t> y </a:t>
            </a:r>
            <a:r>
              <a:rPr lang="en-GB" sz="1100" dirty="0" err="1"/>
              <a:t>bydd</a:t>
            </a:r>
            <a:r>
              <a:rPr lang="en-GB" sz="1100" dirty="0"/>
              <a:t> </a:t>
            </a:r>
            <a:r>
              <a:rPr lang="en-GB" sz="1100" dirty="0" err="1"/>
              <a:t>rhai</a:t>
            </a:r>
            <a:r>
              <a:rPr lang="en-GB" sz="1100" dirty="0"/>
              <a:t> </a:t>
            </a:r>
            <a:r>
              <a:rPr lang="en-GB" sz="1100" dirty="0" err="1"/>
              <a:t>dyddiadau</a:t>
            </a:r>
            <a:r>
              <a:rPr lang="en-GB" sz="1100" dirty="0"/>
              <a:t> a </a:t>
            </a:r>
            <a:r>
              <a:rPr lang="en-GB" sz="1100" dirty="0" err="1"/>
              <a:t>digwyddiadau</a:t>
            </a:r>
            <a:r>
              <a:rPr lang="en-GB" sz="1100" dirty="0"/>
              <a:t> </a:t>
            </a:r>
            <a:r>
              <a:rPr lang="en-GB" sz="1100" dirty="0" err="1"/>
              <a:t>yn</a:t>
            </a:r>
            <a:r>
              <a:rPr lang="en-GB" sz="1100" dirty="0"/>
              <a:t> </a:t>
            </a:r>
            <a:r>
              <a:rPr lang="en-GB" sz="1100" dirty="0" err="1"/>
              <a:t>newid</a:t>
            </a:r>
            <a:r>
              <a:rPr lang="en-GB" sz="1100" dirty="0"/>
              <a:t> –</a:t>
            </a:r>
            <a:r>
              <a:rPr lang="en-GB" sz="1100" dirty="0" err="1"/>
              <a:t>byddwn</a:t>
            </a:r>
            <a:r>
              <a:rPr lang="en-GB" sz="1100" dirty="0"/>
              <a:t> </a:t>
            </a:r>
            <a:r>
              <a:rPr lang="en-GB" sz="1100" dirty="0" err="1"/>
              <a:t>yndiweddaru’r</a:t>
            </a:r>
            <a:r>
              <a:rPr lang="en-GB" sz="1100" dirty="0"/>
              <a:t> </a:t>
            </a:r>
            <a:r>
              <a:rPr lang="en-GB" sz="1100" dirty="0" err="1"/>
              <a:t>calendr</a:t>
            </a:r>
            <a:r>
              <a:rPr lang="en-GB" sz="1100" dirty="0"/>
              <a:t> </a:t>
            </a:r>
            <a:r>
              <a:rPr lang="en-GB" sz="1100" dirty="0" err="1"/>
              <a:t>hwn</a:t>
            </a:r>
            <a:r>
              <a:rPr lang="en-GB" sz="1100" dirty="0"/>
              <a:t>. </a:t>
            </a:r>
          </a:p>
          <a:p>
            <a:r>
              <a:rPr lang="en-GB" sz="1100" dirty="0"/>
              <a:t>*It is possible some dates and events may change – we will keep this calendar up to date.</a:t>
            </a:r>
          </a:p>
        </p:txBody>
      </p:sp>
    </p:spTree>
    <p:extLst>
      <p:ext uri="{BB962C8B-B14F-4D97-AF65-F5344CB8AC3E}">
        <p14:creationId xmlns:p14="http://schemas.microsoft.com/office/powerpoint/2010/main" val="4002351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3E91DE4-30B6-978E-425A-E6ED89F884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071654"/>
              </p:ext>
            </p:extLst>
          </p:nvPr>
        </p:nvGraphicFramePr>
        <p:xfrm>
          <a:off x="328383" y="410169"/>
          <a:ext cx="6201230" cy="64140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417">
                  <a:extLst>
                    <a:ext uri="{9D8B030D-6E8A-4147-A177-3AD203B41FA5}">
                      <a16:colId xmlns:a16="http://schemas.microsoft.com/office/drawing/2014/main" val="3600271648"/>
                    </a:ext>
                  </a:extLst>
                </a:gridCol>
                <a:gridCol w="983541">
                  <a:extLst>
                    <a:ext uri="{9D8B030D-6E8A-4147-A177-3AD203B41FA5}">
                      <a16:colId xmlns:a16="http://schemas.microsoft.com/office/drawing/2014/main" val="221282762"/>
                    </a:ext>
                  </a:extLst>
                </a:gridCol>
                <a:gridCol w="928914">
                  <a:extLst>
                    <a:ext uri="{9D8B030D-6E8A-4147-A177-3AD203B41FA5}">
                      <a16:colId xmlns:a16="http://schemas.microsoft.com/office/drawing/2014/main" val="207884616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4138800252"/>
                    </a:ext>
                  </a:extLst>
                </a:gridCol>
                <a:gridCol w="957943">
                  <a:extLst>
                    <a:ext uri="{9D8B030D-6E8A-4147-A177-3AD203B41FA5}">
                      <a16:colId xmlns:a16="http://schemas.microsoft.com/office/drawing/2014/main" val="2828098578"/>
                    </a:ext>
                  </a:extLst>
                </a:gridCol>
                <a:gridCol w="939801">
                  <a:extLst>
                    <a:ext uri="{9D8B030D-6E8A-4147-A177-3AD203B41FA5}">
                      <a16:colId xmlns:a16="http://schemas.microsoft.com/office/drawing/2014/main" val="2100973089"/>
                    </a:ext>
                  </a:extLst>
                </a:gridCol>
                <a:gridCol w="814614">
                  <a:extLst>
                    <a:ext uri="{9D8B030D-6E8A-4147-A177-3AD203B41FA5}">
                      <a16:colId xmlns:a16="http://schemas.microsoft.com/office/drawing/2014/main" val="361110676"/>
                    </a:ext>
                  </a:extLst>
                </a:gridCol>
              </a:tblGrid>
              <a:tr h="480992"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err="1">
                          <a:solidFill>
                            <a:schemeClr val="tx1"/>
                          </a:solidFill>
                          <a:latin typeface="+mj-lt"/>
                        </a:rPr>
                        <a:t>Llun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+mj-lt"/>
                        </a:rPr>
                        <a:t> / Monday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+mj-lt"/>
                        </a:rPr>
                        <a:t>Mawrth / Tuesday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+mj-lt"/>
                        </a:rPr>
                        <a:t>Mercher / Wednesday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err="1">
                          <a:solidFill>
                            <a:schemeClr val="tx1"/>
                          </a:solidFill>
                          <a:latin typeface="+mj-lt"/>
                        </a:rPr>
                        <a:t>Iau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+mj-lt"/>
                        </a:rPr>
                        <a:t> / Thursday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err="1">
                          <a:solidFill>
                            <a:schemeClr val="tx1"/>
                          </a:solidFill>
                          <a:latin typeface="+mj-lt"/>
                        </a:rPr>
                        <a:t>Gwener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+mj-lt"/>
                        </a:rPr>
                        <a:t> / Friday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+mj-lt"/>
                        </a:rPr>
                        <a:t>Sadwrn / Saturday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8674476"/>
                  </a:ext>
                </a:extLst>
              </a:tr>
              <a:tr h="343766">
                <a:tc rowSpan="2"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W6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6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7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8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9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10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11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8173956"/>
                  </a:ext>
                </a:extLst>
              </a:tr>
              <a:tr h="740943">
                <a:tc vMerge="1"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err="1"/>
                        <a:t>Nofio</a:t>
                      </a:r>
                      <a:r>
                        <a:rPr lang="en-GB" sz="1100" dirty="0"/>
                        <a:t> / Swimming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err="1">
                          <a:solidFill>
                            <a:schemeClr val="accent1"/>
                          </a:solidFill>
                        </a:rPr>
                        <a:t>Gêmau</a:t>
                      </a:r>
                      <a:r>
                        <a:rPr lang="en-GB" sz="1100" dirty="0">
                          <a:solidFill>
                            <a:schemeClr val="accent1"/>
                          </a:solidFill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accent1"/>
                          </a:solidFill>
                        </a:rPr>
                        <a:t>hoci</a:t>
                      </a:r>
                      <a:r>
                        <a:rPr lang="en-GB" sz="1100" dirty="0">
                          <a:solidFill>
                            <a:schemeClr val="accent1"/>
                          </a:solidFill>
                        </a:rPr>
                        <a:t>/Hockey matches</a:t>
                      </a:r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err="1"/>
                        <a:t>Noson</a:t>
                      </a:r>
                      <a:r>
                        <a:rPr lang="en-GB" sz="1100" dirty="0"/>
                        <a:t> </a:t>
                      </a:r>
                      <a:r>
                        <a:rPr lang="en-GB" sz="1100"/>
                        <a:t>Bingo Evening</a:t>
                      </a:r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770036"/>
                  </a:ext>
                </a:extLst>
              </a:tr>
              <a:tr h="294461">
                <a:tc rowSpan="2">
                  <a:txBody>
                    <a:bodyPr/>
                    <a:lstStyle/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W7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13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14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15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16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17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18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768517"/>
                  </a:ext>
                </a:extLst>
              </a:tr>
              <a:tr h="1318520">
                <a:tc vMerge="1"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err="1"/>
                        <a:t>Diwrnod</a:t>
                      </a:r>
                      <a:r>
                        <a:rPr lang="en-GB" sz="1100" dirty="0"/>
                        <a:t> </a:t>
                      </a:r>
                      <a:r>
                        <a:rPr lang="en-GB" sz="1100" dirty="0" err="1"/>
                        <a:t>Shwmae</a:t>
                      </a:r>
                      <a:r>
                        <a:rPr lang="en-GB" sz="1100" dirty="0"/>
                        <a:t> Su </a:t>
                      </a:r>
                      <a:r>
                        <a:rPr lang="en-GB" sz="1100" dirty="0" err="1"/>
                        <a:t>mae</a:t>
                      </a:r>
                      <a:r>
                        <a:rPr lang="en-GB" sz="1100" dirty="0"/>
                        <a:t> Day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err="1"/>
                        <a:t>Nofio</a:t>
                      </a:r>
                      <a:r>
                        <a:rPr lang="en-GB" sz="1100" dirty="0"/>
                        <a:t> / Swimming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Diwrnod</a:t>
                      </a:r>
                      <a:r>
                        <a:rPr lang="en-GB" sz="11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Pontio</a:t>
                      </a:r>
                      <a:r>
                        <a:rPr lang="en-GB" sz="11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Bl.6 / Yr.6 Bridging Day -  Ysgol Penweddig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err="1">
                          <a:solidFill>
                            <a:schemeClr val="accent1"/>
                          </a:solidFill>
                        </a:rPr>
                        <a:t>Gêmau</a:t>
                      </a:r>
                      <a:r>
                        <a:rPr lang="en-GB" sz="1100" dirty="0">
                          <a:solidFill>
                            <a:schemeClr val="accent1"/>
                          </a:solidFill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accent1"/>
                          </a:solidFill>
                        </a:rPr>
                        <a:t>hoci</a:t>
                      </a:r>
                      <a:r>
                        <a:rPr lang="en-GB" sz="1100" dirty="0">
                          <a:solidFill>
                            <a:schemeClr val="accent1"/>
                          </a:solidFill>
                        </a:rPr>
                        <a:t>/Hockey matches</a:t>
                      </a:r>
                      <a:endParaRPr lang="en-GB" sz="1100" dirty="0"/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err="1"/>
                        <a:t>Chwistrelliad</a:t>
                      </a:r>
                      <a:r>
                        <a:rPr lang="en-GB" sz="1000" dirty="0"/>
                        <a:t> </a:t>
                      </a:r>
                      <a:r>
                        <a:rPr lang="en-GB" sz="1000" dirty="0" err="1"/>
                        <a:t>Ffliw</a:t>
                      </a:r>
                      <a:r>
                        <a:rPr lang="en-GB" sz="1000" dirty="0"/>
                        <a:t> / Flu </a:t>
                      </a:r>
                      <a:r>
                        <a:rPr lang="en-GB" sz="1000" dirty="0" err="1"/>
                        <a:t>Immunisatons</a:t>
                      </a:r>
                      <a:endParaRPr lang="en-GB" sz="10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101534"/>
                  </a:ext>
                </a:extLst>
              </a:tr>
              <a:tr h="343766">
                <a:tc rowSpan="2">
                  <a:txBody>
                    <a:bodyPr/>
                    <a:lstStyle/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W8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20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21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22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23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24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25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992640"/>
                  </a:ext>
                </a:extLst>
              </a:tr>
              <a:tr h="842338">
                <a:tc vMerge="1"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err="1"/>
                        <a:t>Nofio</a:t>
                      </a:r>
                      <a:r>
                        <a:rPr lang="en-GB" sz="1100" dirty="0"/>
                        <a:t> / Swimming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err="1">
                          <a:solidFill>
                            <a:schemeClr val="accent3"/>
                          </a:solidFill>
                        </a:rPr>
                        <a:t>Rygbi</a:t>
                      </a:r>
                      <a:r>
                        <a:rPr lang="en-GB" sz="1100" dirty="0">
                          <a:solidFill>
                            <a:schemeClr val="accent3"/>
                          </a:solidFill>
                        </a:rPr>
                        <a:t> yr Urdd / Urdd Rugby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err="1">
                          <a:solidFill>
                            <a:schemeClr val="accent1"/>
                          </a:solidFill>
                        </a:rPr>
                        <a:t>Gêmau</a:t>
                      </a:r>
                      <a:r>
                        <a:rPr lang="en-GB" sz="1100" dirty="0">
                          <a:solidFill>
                            <a:schemeClr val="accent1"/>
                          </a:solidFill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accent1"/>
                          </a:solidFill>
                        </a:rPr>
                        <a:t>hoci</a:t>
                      </a:r>
                      <a:r>
                        <a:rPr lang="en-GB" sz="1100" dirty="0">
                          <a:solidFill>
                            <a:schemeClr val="accent1"/>
                          </a:solidFill>
                        </a:rPr>
                        <a:t>/Hockey matches</a:t>
                      </a:r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3994076"/>
                  </a:ext>
                </a:extLst>
              </a:tr>
              <a:tr h="366156">
                <a:tc rowSpan="2"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27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28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29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30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31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Tach / Nov 1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3351495"/>
                  </a:ext>
                </a:extLst>
              </a:tr>
              <a:tr h="534315">
                <a:tc vMerge="1"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Hanner </a:t>
                      </a:r>
                      <a:r>
                        <a:rPr lang="en-GB" sz="1100" dirty="0" err="1"/>
                        <a:t>Tymor</a:t>
                      </a:r>
                      <a:r>
                        <a:rPr lang="en-GB" sz="1100" dirty="0"/>
                        <a:t> / </a:t>
                      </a:r>
                    </a:p>
                    <a:p>
                      <a:pPr algn="ctr"/>
                      <a:r>
                        <a:rPr lang="en-GB" sz="1100" dirty="0"/>
                        <a:t>Half Term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271934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2A18828A-A733-E107-15A5-17F98C4B1A57}"/>
              </a:ext>
            </a:extLst>
          </p:cNvPr>
          <p:cNvSpPr/>
          <p:nvPr/>
        </p:nvSpPr>
        <p:spPr>
          <a:xfrm>
            <a:off x="328385" y="6959165"/>
            <a:ext cx="6201230" cy="199981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77B32F-EA3F-F21E-1035-3F42EA58F739}"/>
              </a:ext>
            </a:extLst>
          </p:cNvPr>
          <p:cNvSpPr txBox="1"/>
          <p:nvPr/>
        </p:nvSpPr>
        <p:spPr>
          <a:xfrm>
            <a:off x="504371" y="7048578"/>
            <a:ext cx="5849257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b="1" dirty="0" err="1"/>
              <a:t>Dyddiadau</a:t>
            </a:r>
            <a:r>
              <a:rPr lang="en-GB" sz="1600" b="1" dirty="0"/>
              <a:t> </a:t>
            </a:r>
            <a:r>
              <a:rPr lang="en-GB" sz="1600" b="1" dirty="0" err="1"/>
              <a:t>Pwysig</a:t>
            </a:r>
            <a:r>
              <a:rPr lang="en-GB" sz="1600" b="1" dirty="0"/>
              <a:t> / Important dates</a:t>
            </a:r>
          </a:p>
          <a:p>
            <a:r>
              <a:rPr lang="en-GB" sz="1200" b="1" dirty="0"/>
              <a:t>17/10/2025</a:t>
            </a:r>
            <a:r>
              <a:rPr lang="en-GB" sz="1200" dirty="0"/>
              <a:t> - </a:t>
            </a:r>
            <a:r>
              <a:rPr lang="en-GB" sz="1200" dirty="0" err="1"/>
              <a:t>Chwistrelliad</a:t>
            </a:r>
            <a:r>
              <a:rPr lang="en-GB" sz="1200" dirty="0"/>
              <a:t> </a:t>
            </a:r>
            <a:r>
              <a:rPr lang="en-GB" sz="1200" dirty="0" err="1"/>
              <a:t>Ffliw</a:t>
            </a:r>
            <a:r>
              <a:rPr lang="en-GB" sz="1200" dirty="0"/>
              <a:t> / Flu Immunisations</a:t>
            </a:r>
          </a:p>
          <a:p>
            <a:r>
              <a:rPr lang="en-GB" sz="1200" b="1" dirty="0"/>
              <a:t>8/11/2025</a:t>
            </a:r>
            <a:r>
              <a:rPr lang="en-GB" sz="1200" dirty="0"/>
              <a:t> – </a:t>
            </a:r>
            <a:r>
              <a:rPr lang="en-GB" sz="1200" dirty="0" err="1"/>
              <a:t>Cystadlu</a:t>
            </a:r>
            <a:r>
              <a:rPr lang="en-GB" sz="1200" dirty="0"/>
              <a:t> </a:t>
            </a:r>
            <a:r>
              <a:rPr lang="en-GB" sz="1200" dirty="0" err="1"/>
              <a:t>yng</a:t>
            </a:r>
            <a:r>
              <a:rPr lang="en-GB" sz="1200" dirty="0"/>
              <a:t> </a:t>
            </a:r>
            <a:r>
              <a:rPr lang="en-GB" sz="1200" dirty="0" err="1"/>
              <a:t>Ngŵyl</a:t>
            </a:r>
            <a:r>
              <a:rPr lang="en-GB" sz="1200" dirty="0"/>
              <a:t> Cerdd Dant Aberystwyth / Competing in the </a:t>
            </a:r>
            <a:r>
              <a:rPr lang="en-GB" sz="1200" dirty="0" err="1"/>
              <a:t>Gŵyl</a:t>
            </a:r>
            <a:r>
              <a:rPr lang="en-GB" sz="1200" dirty="0"/>
              <a:t> Cerdd Dant Aberystwyth.</a:t>
            </a:r>
          </a:p>
          <a:p>
            <a:r>
              <a:rPr lang="en-GB" sz="1200" b="1" dirty="0"/>
              <a:t>21/11/2025</a:t>
            </a:r>
            <a:r>
              <a:rPr lang="en-GB" sz="1200" dirty="0"/>
              <a:t> – </a:t>
            </a:r>
            <a:r>
              <a:rPr lang="en-GB" sz="1200" dirty="0" err="1"/>
              <a:t>Lluniau</a:t>
            </a:r>
            <a:r>
              <a:rPr lang="en-GB" sz="1200" dirty="0"/>
              <a:t> Ysgol / School Photos</a:t>
            </a:r>
          </a:p>
          <a:p>
            <a:r>
              <a:rPr lang="en-GB" sz="1200" b="1" dirty="0"/>
              <a:t>08+09/01/2026</a:t>
            </a:r>
            <a:r>
              <a:rPr lang="en-GB" sz="1200" dirty="0"/>
              <a:t> – </a:t>
            </a:r>
            <a:r>
              <a:rPr lang="en-GB" sz="1200" dirty="0" err="1"/>
              <a:t>Taith</a:t>
            </a:r>
            <a:r>
              <a:rPr lang="en-GB" sz="1200" dirty="0"/>
              <a:t> </a:t>
            </a:r>
            <a:r>
              <a:rPr lang="en-GB" sz="1200" dirty="0" err="1"/>
              <a:t>Preswyl</a:t>
            </a:r>
            <a:r>
              <a:rPr lang="en-GB" sz="1200" dirty="0"/>
              <a:t> Llangrannog Bl.3+4 / Overnight Course in Llangrannog Yrs. 3+4</a:t>
            </a:r>
          </a:p>
          <a:p>
            <a:r>
              <a:rPr lang="en-GB" sz="1200" b="1" dirty="0"/>
              <a:t>15-17/04/2026</a:t>
            </a:r>
            <a:r>
              <a:rPr lang="en-GB" sz="1200" dirty="0"/>
              <a:t> – Trip yr Urdd i Glan-llyn Bl.5+6 / </a:t>
            </a:r>
            <a:r>
              <a:rPr lang="en-GB" sz="1200" dirty="0" err="1"/>
              <a:t>Glanllyn</a:t>
            </a:r>
            <a:r>
              <a:rPr lang="en-GB" sz="1200" dirty="0"/>
              <a:t> trip Yrs.5+6</a:t>
            </a:r>
          </a:p>
          <a:p>
            <a:r>
              <a:rPr lang="en-GB" sz="1200" b="1" dirty="0"/>
              <a:t>29+30/06/2026</a:t>
            </a:r>
            <a:r>
              <a:rPr lang="en-GB" sz="1200" dirty="0"/>
              <a:t> – </a:t>
            </a:r>
            <a:r>
              <a:rPr lang="en-GB" sz="1200" dirty="0" err="1"/>
              <a:t>Pontio</a:t>
            </a:r>
            <a:r>
              <a:rPr lang="en-GB" sz="1200" dirty="0"/>
              <a:t> bl.6 i </a:t>
            </a:r>
            <a:r>
              <a:rPr lang="en-GB" sz="1200" dirty="0" err="1"/>
              <a:t>Benweddig</a:t>
            </a:r>
            <a:r>
              <a:rPr lang="en-GB" sz="1200" dirty="0"/>
              <a:t> a </a:t>
            </a:r>
            <a:r>
              <a:rPr lang="en-GB" sz="1200" dirty="0" err="1"/>
              <a:t>Phenglais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573147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1792</TotalTime>
  <Words>379</Words>
  <Application>Microsoft Office PowerPoint</Application>
  <PresentationFormat>On-screen Show (4:3)</PresentationFormat>
  <Paragraphs>140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ADLaM Display</vt:lpstr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Gregory Vearey-Roberts (Ysgol Gymunedol Llanilar)</dc:creator>
  <cp:lastModifiedBy>C Jones (Ysgol Gymunedol Talybont)</cp:lastModifiedBy>
  <cp:revision>6</cp:revision>
  <dcterms:created xsi:type="dcterms:W3CDTF">2025-08-19T20:15:45Z</dcterms:created>
  <dcterms:modified xsi:type="dcterms:W3CDTF">2025-09-23T13:05:38Z</dcterms:modified>
</cp:coreProperties>
</file>